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E6EBC1-E8D9-4500-B43C-842A8F23C92E}" type="datetimeFigureOut">
              <a:rPr lang="en-AU" smtClean="0"/>
              <a:pPr/>
              <a:t>3/09/2010</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2E2415E-A3D8-45B2-AD69-0D6EEDEC2760}"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92E2415E-A3D8-45B2-AD69-0D6EEDEC2760}" type="slidenum">
              <a:rPr lang="en-AU" smtClean="0"/>
              <a:pPr/>
              <a:t>1</a:t>
            </a:fld>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92E2415E-A3D8-45B2-AD69-0D6EEDEC2760}" type="slidenum">
              <a:rPr lang="en-AU" smtClean="0"/>
              <a:pPr/>
              <a:t>2</a:t>
            </a:fld>
            <a:endParaRPr lang="en-A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92E2415E-A3D8-45B2-AD69-0D6EEDEC2760}" type="slidenum">
              <a:rPr lang="en-AU" smtClean="0"/>
              <a:pPr/>
              <a:t>3</a:t>
            </a:fld>
            <a:endParaRPr lang="en-A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92E2415E-A3D8-45B2-AD69-0D6EEDEC2760}" type="slidenum">
              <a:rPr lang="en-AU" smtClean="0"/>
              <a:pPr/>
              <a:t>4</a:t>
            </a:fld>
            <a:endParaRPr lang="en-A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92E2415E-A3D8-45B2-AD69-0D6EEDEC2760}" type="slidenum">
              <a:rPr lang="en-AU" smtClean="0"/>
              <a:pPr/>
              <a:t>5</a:t>
            </a:fld>
            <a:endParaRPr lang="en-A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92E2415E-A3D8-45B2-AD69-0D6EEDEC2760}" type="slidenum">
              <a:rPr lang="en-AU" smtClean="0"/>
              <a:pPr/>
              <a:t>6</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11DD3536-D13D-4C2B-9ABE-0A26BCC39C83}" type="datetime1">
              <a:rPr lang="en-AU" smtClean="0"/>
              <a:pPr/>
              <a:t>3/09/2010</a:t>
            </a:fld>
            <a:endParaRPr lang="en-AU"/>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r>
              <a:rPr lang="en-AU" smtClean="0"/>
              <a:t>www.edgalaxy.com</a:t>
            </a:r>
            <a:endParaRPr lang="en-AU"/>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CC980012-30CD-462B-989F-84CF1F493495}"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FDF5D6A-4F8D-4AF4-A3DD-7BCD464BF096}" type="datetime1">
              <a:rPr lang="en-AU" smtClean="0"/>
              <a:pPr/>
              <a:t>3/09/2010</a:t>
            </a:fld>
            <a:endParaRPr lang="en-AU"/>
          </a:p>
        </p:txBody>
      </p:sp>
      <p:sp>
        <p:nvSpPr>
          <p:cNvPr id="5" name="Footer Placeholder 4"/>
          <p:cNvSpPr>
            <a:spLocks noGrp="1"/>
          </p:cNvSpPr>
          <p:nvPr>
            <p:ph type="ftr" sz="quarter" idx="11"/>
          </p:nvPr>
        </p:nvSpPr>
        <p:spPr/>
        <p:txBody>
          <a:bodyPr/>
          <a:lstStyle>
            <a:extLst/>
          </a:lstStyle>
          <a:p>
            <a:r>
              <a:rPr lang="en-AU" smtClean="0"/>
              <a:t>www.edgalaxy.com</a:t>
            </a:r>
            <a:endParaRPr lang="en-AU"/>
          </a:p>
        </p:txBody>
      </p:sp>
      <p:sp>
        <p:nvSpPr>
          <p:cNvPr id="6" name="Slide Number Placeholder 5"/>
          <p:cNvSpPr>
            <a:spLocks noGrp="1"/>
          </p:cNvSpPr>
          <p:nvPr>
            <p:ph type="sldNum" sz="quarter" idx="12"/>
          </p:nvPr>
        </p:nvSpPr>
        <p:spPr/>
        <p:txBody>
          <a:bodyPr/>
          <a:lstStyle>
            <a:extLst/>
          </a:lstStyle>
          <a:p>
            <a:fld id="{CC980012-30CD-462B-989F-84CF1F493495}"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516EF6F6-BDEA-437A-861E-F07ECBCAE8C8}" type="datetime1">
              <a:rPr lang="en-AU" smtClean="0"/>
              <a:pPr/>
              <a:t>3/09/2010</a:t>
            </a:fld>
            <a:endParaRPr lang="en-AU"/>
          </a:p>
        </p:txBody>
      </p:sp>
      <p:sp>
        <p:nvSpPr>
          <p:cNvPr id="5" name="Footer Placeholder 4"/>
          <p:cNvSpPr>
            <a:spLocks noGrp="1"/>
          </p:cNvSpPr>
          <p:nvPr>
            <p:ph type="ftr" sz="quarter" idx="11"/>
          </p:nvPr>
        </p:nvSpPr>
        <p:spPr>
          <a:xfrm>
            <a:off x="457200" y="6556248"/>
            <a:ext cx="3657600" cy="228600"/>
          </a:xfrm>
        </p:spPr>
        <p:txBody>
          <a:bodyPr/>
          <a:lstStyle>
            <a:extLst/>
          </a:lstStyle>
          <a:p>
            <a:r>
              <a:rPr lang="en-AU" smtClean="0"/>
              <a:t>www.edgalaxy.com</a:t>
            </a:r>
            <a:endParaRPr lang="en-AU"/>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CC980012-30CD-462B-989F-84CF1F493495}"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76EB240-FDFD-4D02-93E5-E3BC8F934E38}" type="datetime1">
              <a:rPr lang="en-AU" smtClean="0"/>
              <a:pPr/>
              <a:t>3/09/2010</a:t>
            </a:fld>
            <a:endParaRPr lang="en-AU"/>
          </a:p>
        </p:txBody>
      </p:sp>
      <p:sp>
        <p:nvSpPr>
          <p:cNvPr id="5" name="Footer Placeholder 4"/>
          <p:cNvSpPr>
            <a:spLocks noGrp="1"/>
          </p:cNvSpPr>
          <p:nvPr>
            <p:ph type="ftr" sz="quarter" idx="11"/>
          </p:nvPr>
        </p:nvSpPr>
        <p:spPr/>
        <p:txBody>
          <a:bodyPr/>
          <a:lstStyle>
            <a:extLst/>
          </a:lstStyle>
          <a:p>
            <a:r>
              <a:rPr lang="en-AU" smtClean="0"/>
              <a:t>www.edgalaxy.com</a:t>
            </a:r>
            <a:endParaRPr lang="en-AU"/>
          </a:p>
        </p:txBody>
      </p:sp>
      <p:sp>
        <p:nvSpPr>
          <p:cNvPr id="6" name="Slide Number Placeholder 5"/>
          <p:cNvSpPr>
            <a:spLocks noGrp="1"/>
          </p:cNvSpPr>
          <p:nvPr>
            <p:ph type="sldNum" sz="quarter" idx="12"/>
          </p:nvPr>
        </p:nvSpPr>
        <p:spPr/>
        <p:txBody>
          <a:bodyPr/>
          <a:lstStyle>
            <a:extLst/>
          </a:lstStyle>
          <a:p>
            <a:fld id="{CC980012-30CD-462B-989F-84CF1F493495}"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FF5824E0-33D3-4440-963F-D3D7B840AAEC}" type="datetime1">
              <a:rPr lang="en-AU" smtClean="0"/>
              <a:pPr/>
              <a:t>3/09/2010</a:t>
            </a:fld>
            <a:endParaRPr lang="en-AU"/>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r>
              <a:rPr lang="en-AU" smtClean="0"/>
              <a:t>www.edgalaxy.com</a:t>
            </a:r>
            <a:endParaRPr lang="en-AU"/>
          </a:p>
        </p:txBody>
      </p:sp>
      <p:sp>
        <p:nvSpPr>
          <p:cNvPr id="6" name="Slide Number Placeholder 5"/>
          <p:cNvSpPr>
            <a:spLocks noGrp="1"/>
          </p:cNvSpPr>
          <p:nvPr>
            <p:ph type="sldNum" sz="quarter" idx="12"/>
          </p:nvPr>
        </p:nvSpPr>
        <p:spPr>
          <a:xfrm>
            <a:off x="6733952" y="6555112"/>
            <a:ext cx="588336" cy="228600"/>
          </a:xfrm>
        </p:spPr>
        <p:txBody>
          <a:bodyPr/>
          <a:lstStyle>
            <a:extLst/>
          </a:lstStyle>
          <a:p>
            <a:fld id="{CC980012-30CD-462B-989F-84CF1F493495}"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5819DCA-7BE3-4694-972A-173EF7A95FF4}" type="datetime1">
              <a:rPr lang="en-AU" smtClean="0"/>
              <a:pPr/>
              <a:t>3/09/2010</a:t>
            </a:fld>
            <a:endParaRPr lang="en-AU"/>
          </a:p>
        </p:txBody>
      </p:sp>
      <p:sp>
        <p:nvSpPr>
          <p:cNvPr id="6" name="Footer Placeholder 5"/>
          <p:cNvSpPr>
            <a:spLocks noGrp="1"/>
          </p:cNvSpPr>
          <p:nvPr>
            <p:ph type="ftr" sz="quarter" idx="11"/>
          </p:nvPr>
        </p:nvSpPr>
        <p:spPr/>
        <p:txBody>
          <a:bodyPr/>
          <a:lstStyle>
            <a:extLst/>
          </a:lstStyle>
          <a:p>
            <a:r>
              <a:rPr lang="en-AU" smtClean="0"/>
              <a:t>www.edgalaxy.com</a:t>
            </a:r>
            <a:endParaRPr lang="en-AU"/>
          </a:p>
        </p:txBody>
      </p:sp>
      <p:sp>
        <p:nvSpPr>
          <p:cNvPr id="7" name="Slide Number Placeholder 6"/>
          <p:cNvSpPr>
            <a:spLocks noGrp="1"/>
          </p:cNvSpPr>
          <p:nvPr>
            <p:ph type="sldNum" sz="quarter" idx="12"/>
          </p:nvPr>
        </p:nvSpPr>
        <p:spPr/>
        <p:txBody>
          <a:bodyPr/>
          <a:lstStyle>
            <a:extLst/>
          </a:lstStyle>
          <a:p>
            <a:fld id="{CC980012-30CD-462B-989F-84CF1F493495}"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FBFE2D1-F6A0-45B4-B70D-DB1922BEFDAB}" type="datetime1">
              <a:rPr lang="en-AU" smtClean="0"/>
              <a:pPr/>
              <a:t>3/09/2010</a:t>
            </a:fld>
            <a:endParaRPr lang="en-AU"/>
          </a:p>
        </p:txBody>
      </p:sp>
      <p:sp>
        <p:nvSpPr>
          <p:cNvPr id="8" name="Footer Placeholder 7"/>
          <p:cNvSpPr>
            <a:spLocks noGrp="1"/>
          </p:cNvSpPr>
          <p:nvPr>
            <p:ph type="ftr" sz="quarter" idx="11"/>
          </p:nvPr>
        </p:nvSpPr>
        <p:spPr/>
        <p:txBody>
          <a:bodyPr/>
          <a:lstStyle>
            <a:extLst/>
          </a:lstStyle>
          <a:p>
            <a:r>
              <a:rPr lang="en-AU" smtClean="0"/>
              <a:t>www.edgalaxy.com</a:t>
            </a:r>
            <a:endParaRPr lang="en-AU"/>
          </a:p>
        </p:txBody>
      </p:sp>
      <p:sp>
        <p:nvSpPr>
          <p:cNvPr id="9" name="Slide Number Placeholder 8"/>
          <p:cNvSpPr>
            <a:spLocks noGrp="1"/>
          </p:cNvSpPr>
          <p:nvPr>
            <p:ph type="sldNum" sz="quarter" idx="12"/>
          </p:nvPr>
        </p:nvSpPr>
        <p:spPr/>
        <p:txBody>
          <a:bodyPr/>
          <a:lstStyle>
            <a:extLst/>
          </a:lstStyle>
          <a:p>
            <a:fld id="{CC980012-30CD-462B-989F-84CF1F493495}"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E71147F-33CE-4F8E-AB5A-BEAEB630EAC1}" type="datetime1">
              <a:rPr lang="en-AU" smtClean="0"/>
              <a:pPr/>
              <a:t>3/09/2010</a:t>
            </a:fld>
            <a:endParaRPr lang="en-AU"/>
          </a:p>
        </p:txBody>
      </p:sp>
      <p:sp>
        <p:nvSpPr>
          <p:cNvPr id="4" name="Footer Placeholder 3"/>
          <p:cNvSpPr>
            <a:spLocks noGrp="1"/>
          </p:cNvSpPr>
          <p:nvPr>
            <p:ph type="ftr" sz="quarter" idx="11"/>
          </p:nvPr>
        </p:nvSpPr>
        <p:spPr/>
        <p:txBody>
          <a:bodyPr/>
          <a:lstStyle>
            <a:extLst/>
          </a:lstStyle>
          <a:p>
            <a:r>
              <a:rPr lang="en-AU" smtClean="0"/>
              <a:t>www.edgalaxy.com</a:t>
            </a:r>
            <a:endParaRPr lang="en-AU"/>
          </a:p>
        </p:txBody>
      </p:sp>
      <p:sp>
        <p:nvSpPr>
          <p:cNvPr id="5" name="Slide Number Placeholder 4"/>
          <p:cNvSpPr>
            <a:spLocks noGrp="1"/>
          </p:cNvSpPr>
          <p:nvPr>
            <p:ph type="sldNum" sz="quarter" idx="12"/>
          </p:nvPr>
        </p:nvSpPr>
        <p:spPr/>
        <p:txBody>
          <a:bodyPr/>
          <a:lstStyle>
            <a:extLst/>
          </a:lstStyle>
          <a:p>
            <a:fld id="{CC980012-30CD-462B-989F-84CF1F493495}"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EA8D8758-8633-45CD-8C77-38B067CCDB12}" type="datetime1">
              <a:rPr lang="en-AU" smtClean="0"/>
              <a:pPr/>
              <a:t>3/09/2010</a:t>
            </a:fld>
            <a:endParaRPr lang="en-AU"/>
          </a:p>
        </p:txBody>
      </p:sp>
      <p:sp>
        <p:nvSpPr>
          <p:cNvPr id="3" name="Footer Placeholder 2"/>
          <p:cNvSpPr>
            <a:spLocks noGrp="1"/>
          </p:cNvSpPr>
          <p:nvPr>
            <p:ph type="ftr" sz="quarter" idx="11"/>
          </p:nvPr>
        </p:nvSpPr>
        <p:spPr/>
        <p:txBody>
          <a:bodyPr/>
          <a:lstStyle>
            <a:lvl1pPr>
              <a:defRPr>
                <a:solidFill>
                  <a:schemeClr val="tx2"/>
                </a:solidFill>
              </a:defRPr>
            </a:lvl1pPr>
            <a:extLst/>
          </a:lstStyle>
          <a:p>
            <a:r>
              <a:rPr lang="en-AU" smtClean="0"/>
              <a:t>www.edgalaxy.com</a:t>
            </a:r>
            <a:endParaRPr lang="en-AU"/>
          </a:p>
        </p:txBody>
      </p:sp>
      <p:sp>
        <p:nvSpPr>
          <p:cNvPr id="4" name="Slide Number Placeholder 3"/>
          <p:cNvSpPr>
            <a:spLocks noGrp="1"/>
          </p:cNvSpPr>
          <p:nvPr>
            <p:ph type="sldNum" sz="quarter" idx="12"/>
          </p:nvPr>
        </p:nvSpPr>
        <p:spPr/>
        <p:txBody>
          <a:bodyPr/>
          <a:lstStyle>
            <a:extLst/>
          </a:lstStyle>
          <a:p>
            <a:fld id="{CC980012-30CD-462B-989F-84CF1F493495}"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70D49B3-4A8C-4827-A55B-5E73F4A31C2E}" type="datetime1">
              <a:rPr lang="en-AU" smtClean="0"/>
              <a:pPr/>
              <a:t>3/09/2010</a:t>
            </a:fld>
            <a:endParaRPr lang="en-AU"/>
          </a:p>
        </p:txBody>
      </p:sp>
      <p:sp>
        <p:nvSpPr>
          <p:cNvPr id="6" name="Footer Placeholder 5"/>
          <p:cNvSpPr>
            <a:spLocks noGrp="1"/>
          </p:cNvSpPr>
          <p:nvPr>
            <p:ph type="ftr" sz="quarter" idx="11"/>
          </p:nvPr>
        </p:nvSpPr>
        <p:spPr/>
        <p:txBody>
          <a:bodyPr/>
          <a:lstStyle>
            <a:extLst/>
          </a:lstStyle>
          <a:p>
            <a:r>
              <a:rPr lang="en-AU" smtClean="0"/>
              <a:t>www.edgalaxy.com</a:t>
            </a:r>
            <a:endParaRPr lang="en-AU"/>
          </a:p>
        </p:txBody>
      </p:sp>
      <p:sp>
        <p:nvSpPr>
          <p:cNvPr id="7" name="Slide Number Placeholder 6"/>
          <p:cNvSpPr>
            <a:spLocks noGrp="1"/>
          </p:cNvSpPr>
          <p:nvPr>
            <p:ph type="sldNum" sz="quarter" idx="12"/>
          </p:nvPr>
        </p:nvSpPr>
        <p:spPr/>
        <p:txBody>
          <a:bodyPr/>
          <a:lstStyle>
            <a:extLst/>
          </a:lstStyle>
          <a:p>
            <a:fld id="{CC980012-30CD-462B-989F-84CF1F493495}"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552939C8-5664-4BF5-A336-46744EA510D5}" type="datetime1">
              <a:rPr lang="en-AU" smtClean="0"/>
              <a:pPr/>
              <a:t>3/09/2010</a:t>
            </a:fld>
            <a:endParaRPr lang="en-AU"/>
          </a:p>
        </p:txBody>
      </p:sp>
      <p:sp>
        <p:nvSpPr>
          <p:cNvPr id="6" name="Footer Placeholder 5"/>
          <p:cNvSpPr>
            <a:spLocks noGrp="1"/>
          </p:cNvSpPr>
          <p:nvPr>
            <p:ph type="ftr" sz="quarter" idx="11"/>
          </p:nvPr>
        </p:nvSpPr>
        <p:spPr/>
        <p:txBody>
          <a:bodyPr/>
          <a:lstStyle>
            <a:extLst/>
          </a:lstStyle>
          <a:p>
            <a:r>
              <a:rPr lang="en-AU" smtClean="0"/>
              <a:t>www.edgalaxy.com</a:t>
            </a:r>
            <a:endParaRPr lang="en-AU"/>
          </a:p>
        </p:txBody>
      </p:sp>
      <p:sp>
        <p:nvSpPr>
          <p:cNvPr id="7" name="Slide Number Placeholder 6"/>
          <p:cNvSpPr>
            <a:spLocks noGrp="1"/>
          </p:cNvSpPr>
          <p:nvPr>
            <p:ph type="sldNum" sz="quarter" idx="12"/>
          </p:nvPr>
        </p:nvSpPr>
        <p:spPr/>
        <p:txBody>
          <a:bodyPr/>
          <a:lstStyle>
            <a:extLst/>
          </a:lstStyle>
          <a:p>
            <a:fld id="{CC980012-30CD-462B-989F-84CF1F493495}" type="slidenum">
              <a:rPr lang="en-AU" smtClean="0"/>
              <a:pPr/>
              <a:t>‹#›</a:t>
            </a:fld>
            <a:endParaRPr lang="en-AU"/>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82150E9E-5FB8-44EA-AD88-3595027F5862}" type="datetime1">
              <a:rPr lang="en-AU" smtClean="0"/>
              <a:pPr/>
              <a:t>3/09/2010</a:t>
            </a:fld>
            <a:endParaRPr lang="en-AU"/>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r>
              <a:rPr lang="en-AU" smtClean="0"/>
              <a:t>www.edgalaxy.com</a:t>
            </a:r>
            <a:endParaRPr lang="en-AU"/>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CC980012-30CD-462B-989F-84CF1F493495}"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abc.net.au/arts/wingedsandal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188640"/>
            <a:ext cx="7772400" cy="1470025"/>
          </a:xfrm>
        </p:spPr>
        <p:txBody>
          <a:bodyPr/>
          <a:lstStyle/>
          <a:p>
            <a:r>
              <a:rPr lang="en-AU" dirty="0" smtClean="0"/>
              <a:t>Digital </a:t>
            </a:r>
            <a:r>
              <a:rPr lang="en-AU" dirty="0" err="1" smtClean="0"/>
              <a:t>Literacies</a:t>
            </a:r>
            <a:endParaRPr lang="en-AU" dirty="0"/>
          </a:p>
        </p:txBody>
      </p:sp>
      <p:sp>
        <p:nvSpPr>
          <p:cNvPr id="3" name="Subtitle 2"/>
          <p:cNvSpPr>
            <a:spLocks noGrp="1"/>
          </p:cNvSpPr>
          <p:nvPr>
            <p:ph type="subTitle" idx="1"/>
          </p:nvPr>
        </p:nvSpPr>
        <p:spPr>
          <a:xfrm>
            <a:off x="2411760" y="4869160"/>
            <a:ext cx="6400800" cy="1752600"/>
          </a:xfrm>
        </p:spPr>
        <p:txBody>
          <a:bodyPr/>
          <a:lstStyle/>
          <a:p>
            <a:pPr algn="ctr"/>
            <a:r>
              <a:rPr lang="en-AU" dirty="0" smtClean="0"/>
              <a:t>Cause &amp; Effect based on Greek Mythology</a:t>
            </a:r>
          </a:p>
          <a:p>
            <a:pPr algn="ctr"/>
            <a:endParaRPr lang="en-AU" dirty="0" smtClean="0"/>
          </a:p>
          <a:p>
            <a:pPr algn="ctr"/>
            <a:r>
              <a:rPr lang="en-AU" dirty="0" smtClean="0"/>
              <a:t>Kevin Cummins</a:t>
            </a:r>
            <a:endParaRPr lang="en-AU" dirty="0"/>
          </a:p>
        </p:txBody>
      </p:sp>
      <p:pic>
        <p:nvPicPr>
          <p:cNvPr id="1026" name="Picture 2"/>
          <p:cNvPicPr>
            <a:picLocks noChangeAspect="1" noChangeArrowheads="1"/>
          </p:cNvPicPr>
          <p:nvPr/>
        </p:nvPicPr>
        <p:blipFill>
          <a:blip r:embed="rId3" cstate="print"/>
          <a:srcRect/>
          <a:stretch>
            <a:fillRect/>
          </a:stretch>
        </p:blipFill>
        <p:spPr bwMode="auto">
          <a:xfrm>
            <a:off x="3419872" y="1700808"/>
            <a:ext cx="4552950" cy="2857500"/>
          </a:xfrm>
          <a:prstGeom prst="rect">
            <a:avLst/>
          </a:prstGeom>
          <a:noFill/>
          <a:ln w="9525">
            <a:noFill/>
            <a:miter lim="800000"/>
            <a:headEnd/>
            <a:tailEnd/>
          </a:ln>
        </p:spPr>
      </p:pic>
      <p:sp>
        <p:nvSpPr>
          <p:cNvPr id="5" name="Footer Placeholder 4"/>
          <p:cNvSpPr>
            <a:spLocks noGrp="1"/>
          </p:cNvSpPr>
          <p:nvPr>
            <p:ph type="ftr" sz="quarter" idx="11"/>
          </p:nvPr>
        </p:nvSpPr>
        <p:spPr/>
        <p:txBody>
          <a:bodyPr/>
          <a:lstStyle/>
          <a:p>
            <a:r>
              <a:rPr lang="en-AU" smtClean="0"/>
              <a:t>www.edgalaxy.com</a:t>
            </a:r>
            <a:endParaRPr lang="en-A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Texts</a:t>
            </a:r>
            <a:endParaRPr lang="en-AU" dirty="0"/>
          </a:p>
        </p:txBody>
      </p:sp>
      <p:sp>
        <p:nvSpPr>
          <p:cNvPr id="3" name="Content Placeholder 2"/>
          <p:cNvSpPr>
            <a:spLocks noGrp="1"/>
          </p:cNvSpPr>
          <p:nvPr>
            <p:ph idx="1"/>
          </p:nvPr>
        </p:nvSpPr>
        <p:spPr/>
        <p:txBody>
          <a:bodyPr>
            <a:normAutofit/>
          </a:bodyPr>
          <a:lstStyle/>
          <a:p>
            <a:r>
              <a:rPr lang="en-AU" dirty="0" smtClean="0"/>
              <a:t>Greek Mythology has some of the most famous characters and stories of all time.  These stories you are going to read will give you an introduction into Greek Mythology.</a:t>
            </a:r>
          </a:p>
          <a:p>
            <a:endParaRPr lang="en-AU" dirty="0"/>
          </a:p>
          <a:p>
            <a:r>
              <a:rPr lang="en-AU" dirty="0" smtClean="0"/>
              <a:t>The ABC has a great site about Greek mythology called </a:t>
            </a:r>
            <a:r>
              <a:rPr lang="en-AU" dirty="0" smtClean="0">
                <a:hlinkClick r:id="rId3"/>
              </a:rPr>
              <a:t>Winged Sandals</a:t>
            </a:r>
            <a:r>
              <a:rPr lang="en-AU" dirty="0" smtClean="0"/>
              <a:t>.  Within this site you will find a section called </a:t>
            </a:r>
            <a:r>
              <a:rPr lang="en-AU" dirty="0" err="1"/>
              <a:t>S</a:t>
            </a:r>
            <a:r>
              <a:rPr lang="en-AU" dirty="0" err="1" smtClean="0"/>
              <a:t>torytime</a:t>
            </a:r>
            <a:r>
              <a:rPr lang="en-AU" dirty="0" smtClean="0"/>
              <a:t>.  Please familiarise yourself with the four myths that will be the basis of your tasks today.</a:t>
            </a:r>
            <a:endParaRPr lang="en-AU" dirty="0"/>
          </a:p>
        </p:txBody>
      </p:sp>
      <p:sp>
        <p:nvSpPr>
          <p:cNvPr id="4" name="Footer Placeholder 3"/>
          <p:cNvSpPr>
            <a:spLocks noGrp="1"/>
          </p:cNvSpPr>
          <p:nvPr>
            <p:ph type="ftr" sz="quarter" idx="11"/>
          </p:nvPr>
        </p:nvSpPr>
        <p:spPr/>
        <p:txBody>
          <a:bodyPr/>
          <a:lstStyle/>
          <a:p>
            <a:r>
              <a:rPr lang="en-AU" smtClean="0"/>
              <a:t>www.edgalaxy.com</a:t>
            </a:r>
            <a:endParaRPr lang="en-A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Characters</a:t>
            </a:r>
            <a:endParaRPr lang="en-AU" dirty="0"/>
          </a:p>
        </p:txBody>
      </p:sp>
      <p:sp>
        <p:nvSpPr>
          <p:cNvPr id="3" name="Content Placeholder 2"/>
          <p:cNvSpPr>
            <a:spLocks noGrp="1"/>
          </p:cNvSpPr>
          <p:nvPr>
            <p:ph idx="1"/>
          </p:nvPr>
        </p:nvSpPr>
        <p:spPr/>
        <p:txBody>
          <a:bodyPr/>
          <a:lstStyle/>
          <a:p>
            <a:r>
              <a:rPr lang="en-AU" dirty="0" smtClean="0"/>
              <a:t>After you have viewed a story please ensure you revisit the </a:t>
            </a:r>
            <a:r>
              <a:rPr lang="en-AU" dirty="0" err="1" smtClean="0"/>
              <a:t>storytime</a:t>
            </a:r>
            <a:r>
              <a:rPr lang="en-AU" dirty="0" smtClean="0"/>
              <a:t> section but this time take a look at the cast and further familiarise yourself with the cast by reading their Bios.</a:t>
            </a:r>
          </a:p>
          <a:p>
            <a:endParaRPr lang="en-AU" dirty="0"/>
          </a:p>
          <a:p>
            <a:r>
              <a:rPr lang="en-AU" dirty="0" smtClean="0"/>
              <a:t>This will inform you if the character is a Greek God, a Mortal or a monster and also about their family tree.</a:t>
            </a:r>
            <a:endParaRPr lang="en-AU" dirty="0"/>
          </a:p>
        </p:txBody>
      </p:sp>
      <p:sp>
        <p:nvSpPr>
          <p:cNvPr id="4" name="Footer Placeholder 3"/>
          <p:cNvSpPr>
            <a:spLocks noGrp="1"/>
          </p:cNvSpPr>
          <p:nvPr>
            <p:ph type="ftr" sz="quarter" idx="11"/>
          </p:nvPr>
        </p:nvSpPr>
        <p:spPr/>
        <p:txBody>
          <a:bodyPr/>
          <a:lstStyle/>
          <a:p>
            <a:r>
              <a:rPr lang="en-AU" smtClean="0"/>
              <a:t>www.edgalaxy.com</a:t>
            </a:r>
            <a:endParaRPr lang="en-AU"/>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Your Task</a:t>
            </a:r>
            <a:endParaRPr lang="en-AU" dirty="0"/>
          </a:p>
        </p:txBody>
      </p:sp>
      <p:sp>
        <p:nvSpPr>
          <p:cNvPr id="3" name="Content Placeholder 2"/>
          <p:cNvSpPr>
            <a:spLocks noGrp="1"/>
          </p:cNvSpPr>
          <p:nvPr>
            <p:ph idx="1"/>
          </p:nvPr>
        </p:nvSpPr>
        <p:spPr/>
        <p:txBody>
          <a:bodyPr>
            <a:normAutofit fontScale="77500" lnSpcReduction="20000"/>
          </a:bodyPr>
          <a:lstStyle/>
          <a:p>
            <a:r>
              <a:rPr lang="en-AU" dirty="0" smtClean="0"/>
              <a:t>Greek mythology offered the ancient </a:t>
            </a:r>
            <a:r>
              <a:rPr lang="en-AU" dirty="0"/>
              <a:t>G</a:t>
            </a:r>
            <a:r>
              <a:rPr lang="en-AU" dirty="0" smtClean="0"/>
              <a:t>reeks a reason for why certain things happened.</a:t>
            </a:r>
          </a:p>
          <a:p>
            <a:endParaRPr lang="en-AU" dirty="0"/>
          </a:p>
          <a:p>
            <a:r>
              <a:rPr lang="en-AU" dirty="0" smtClean="0"/>
              <a:t>You are going to identify the cause and effect of each of the four stories and see if you can identify a message or a moral to the story.</a:t>
            </a:r>
          </a:p>
          <a:p>
            <a:endParaRPr lang="en-AU" dirty="0"/>
          </a:p>
          <a:p>
            <a:r>
              <a:rPr lang="en-AU" dirty="0" smtClean="0"/>
              <a:t>For instance another famous Greek myth involves  </a:t>
            </a:r>
            <a:r>
              <a:rPr lang="en-AU" dirty="0" err="1" smtClean="0"/>
              <a:t>Icarus</a:t>
            </a:r>
            <a:r>
              <a:rPr lang="en-AU" dirty="0" smtClean="0"/>
              <a:t> who created a set of wings made of wax and feathers who could fly like a bird.  </a:t>
            </a:r>
            <a:r>
              <a:rPr lang="en-AU" dirty="0" err="1" smtClean="0"/>
              <a:t>Icarus</a:t>
            </a:r>
            <a:r>
              <a:rPr lang="en-AU" dirty="0" smtClean="0"/>
              <a:t> was warned not to try and fly to high near the heavens.  He did not take this advice and flew too close to the sun and crashed to the ground and perished as his wax wings melted.</a:t>
            </a:r>
          </a:p>
          <a:p>
            <a:endParaRPr lang="en-AU" dirty="0"/>
          </a:p>
          <a:p>
            <a:r>
              <a:rPr lang="en-AU" dirty="0" smtClean="0"/>
              <a:t>Take a look at the next slide to see how we can identify this.</a:t>
            </a:r>
            <a:endParaRPr lang="en-AU" dirty="0"/>
          </a:p>
        </p:txBody>
      </p:sp>
      <p:sp>
        <p:nvSpPr>
          <p:cNvPr id="4" name="Footer Placeholder 3"/>
          <p:cNvSpPr>
            <a:spLocks noGrp="1"/>
          </p:cNvSpPr>
          <p:nvPr>
            <p:ph type="ftr" sz="quarter" idx="11"/>
          </p:nvPr>
        </p:nvSpPr>
        <p:spPr/>
        <p:txBody>
          <a:bodyPr/>
          <a:lstStyle/>
          <a:p>
            <a:r>
              <a:rPr lang="en-AU" smtClean="0"/>
              <a:t>www.edgalaxy.com</a:t>
            </a:r>
            <a:endParaRPr lang="en-AU"/>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t>Icarus</a:t>
            </a:r>
            <a:r>
              <a:rPr lang="en-AU" dirty="0" smtClean="0"/>
              <a:t> – Cause and Effect</a:t>
            </a:r>
            <a:endParaRPr lang="en-AU" dirty="0"/>
          </a:p>
        </p:txBody>
      </p:sp>
      <p:graphicFrame>
        <p:nvGraphicFramePr>
          <p:cNvPr id="4" name="Content Placeholder 3"/>
          <p:cNvGraphicFramePr>
            <a:graphicFrameLocks noGrp="1"/>
          </p:cNvGraphicFramePr>
          <p:nvPr>
            <p:ph idx="1"/>
          </p:nvPr>
        </p:nvGraphicFramePr>
        <p:xfrm>
          <a:off x="467544" y="1628800"/>
          <a:ext cx="8229600" cy="229108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AU" dirty="0" smtClean="0"/>
                        <a:t>Cause </a:t>
                      </a:r>
                      <a:endParaRPr lang="en-AU" dirty="0"/>
                    </a:p>
                  </a:txBody>
                  <a:tcPr/>
                </a:tc>
                <a:tc>
                  <a:txBody>
                    <a:bodyPr/>
                    <a:lstStyle/>
                    <a:p>
                      <a:r>
                        <a:rPr lang="en-AU" dirty="0" smtClean="0"/>
                        <a:t>Effect</a:t>
                      </a:r>
                      <a:endParaRPr lang="en-AU" dirty="0"/>
                    </a:p>
                  </a:txBody>
                  <a:tcPr/>
                </a:tc>
              </a:tr>
              <a:tr h="370840">
                <a:tc>
                  <a:txBody>
                    <a:bodyPr/>
                    <a:lstStyle/>
                    <a:p>
                      <a:r>
                        <a:rPr lang="en-AU" dirty="0" err="1" smtClean="0"/>
                        <a:t>Icarus</a:t>
                      </a:r>
                      <a:r>
                        <a:rPr lang="en-AU" dirty="0" smtClean="0"/>
                        <a:t> wanted to escape from Crete</a:t>
                      </a:r>
                      <a:endParaRPr lang="en-AU" dirty="0"/>
                    </a:p>
                  </a:txBody>
                  <a:tcPr/>
                </a:tc>
                <a:tc>
                  <a:txBody>
                    <a:bodyPr/>
                    <a:lstStyle/>
                    <a:p>
                      <a:r>
                        <a:rPr lang="en-AU" dirty="0" smtClean="0"/>
                        <a:t>He identifies that flying away is his only option</a:t>
                      </a:r>
                      <a:endParaRPr lang="en-AU" dirty="0"/>
                    </a:p>
                  </a:txBody>
                  <a:tcPr/>
                </a:tc>
              </a:tr>
              <a:tr h="370840">
                <a:tc>
                  <a:txBody>
                    <a:bodyPr/>
                    <a:lstStyle/>
                    <a:p>
                      <a:r>
                        <a:rPr lang="en-AU" dirty="0" err="1" smtClean="0"/>
                        <a:t>Icarus</a:t>
                      </a:r>
                      <a:r>
                        <a:rPr lang="en-AU" dirty="0" smtClean="0"/>
                        <a:t> needs</a:t>
                      </a:r>
                      <a:r>
                        <a:rPr lang="en-AU" baseline="0" dirty="0" smtClean="0"/>
                        <a:t> to create some wings to fly</a:t>
                      </a:r>
                      <a:endParaRPr lang="en-AU" dirty="0"/>
                    </a:p>
                  </a:txBody>
                  <a:tcPr/>
                </a:tc>
                <a:tc>
                  <a:txBody>
                    <a:bodyPr/>
                    <a:lstStyle/>
                    <a:p>
                      <a:r>
                        <a:rPr lang="en-AU" dirty="0" smtClean="0"/>
                        <a:t>He and his father </a:t>
                      </a:r>
                      <a:r>
                        <a:rPr lang="en-AU" dirty="0" err="1" smtClean="0"/>
                        <a:t>Daedelus</a:t>
                      </a:r>
                      <a:r>
                        <a:rPr lang="en-AU" dirty="0" smtClean="0"/>
                        <a:t> create wings from wax and feathers</a:t>
                      </a:r>
                      <a:endParaRPr lang="en-AU" dirty="0"/>
                    </a:p>
                  </a:txBody>
                  <a:tcPr/>
                </a:tc>
              </a:tr>
              <a:tr h="370840">
                <a:tc>
                  <a:txBody>
                    <a:bodyPr/>
                    <a:lstStyle/>
                    <a:p>
                      <a:r>
                        <a:rPr lang="en-AU" dirty="0" err="1" smtClean="0"/>
                        <a:t>Daedelus</a:t>
                      </a:r>
                      <a:r>
                        <a:rPr lang="en-AU" baseline="0" dirty="0" smtClean="0"/>
                        <a:t> warns his son not to fly too high or his wings will perish</a:t>
                      </a:r>
                      <a:endParaRPr lang="en-AU" dirty="0"/>
                    </a:p>
                  </a:txBody>
                  <a:tcPr/>
                </a:tc>
                <a:tc>
                  <a:txBody>
                    <a:bodyPr/>
                    <a:lstStyle/>
                    <a:p>
                      <a:r>
                        <a:rPr lang="en-AU" dirty="0" err="1" smtClean="0"/>
                        <a:t>Icarus</a:t>
                      </a:r>
                      <a:r>
                        <a:rPr lang="en-AU" baseline="0" dirty="0" smtClean="0"/>
                        <a:t> does not listen to his fathers advice and crashes to the earth</a:t>
                      </a:r>
                      <a:endParaRPr lang="en-AU" dirty="0"/>
                    </a:p>
                  </a:txBody>
                  <a:tcPr/>
                </a:tc>
              </a:tr>
            </a:tbl>
          </a:graphicData>
        </a:graphic>
      </p:graphicFrame>
      <p:sp>
        <p:nvSpPr>
          <p:cNvPr id="5" name="TextBox 4"/>
          <p:cNvSpPr txBox="1"/>
          <p:nvPr/>
        </p:nvSpPr>
        <p:spPr>
          <a:xfrm>
            <a:off x="755576" y="4293096"/>
            <a:ext cx="7488832" cy="1754326"/>
          </a:xfrm>
          <a:prstGeom prst="rect">
            <a:avLst/>
          </a:prstGeom>
          <a:noFill/>
        </p:spPr>
        <p:txBody>
          <a:bodyPr wrap="square" rtlCol="0">
            <a:spAutoFit/>
          </a:bodyPr>
          <a:lstStyle/>
          <a:p>
            <a:r>
              <a:rPr lang="en-AU" dirty="0" smtClean="0"/>
              <a:t>Moral or Messages:</a:t>
            </a:r>
          </a:p>
          <a:p>
            <a:pPr>
              <a:buFont typeface="Arial" pitchFamily="34" charset="0"/>
              <a:buChar char="•"/>
            </a:pPr>
            <a:r>
              <a:rPr lang="en-AU" dirty="0" smtClean="0"/>
              <a:t>We should listen to the advice of others.</a:t>
            </a:r>
          </a:p>
          <a:p>
            <a:pPr>
              <a:buFont typeface="Arial" pitchFamily="34" charset="0"/>
              <a:buChar char="•"/>
            </a:pPr>
            <a:r>
              <a:rPr lang="en-AU" dirty="0" smtClean="0"/>
              <a:t>We should not try to reach beyond our means.</a:t>
            </a:r>
          </a:p>
          <a:p>
            <a:pPr>
              <a:buFont typeface="Arial" pitchFamily="34" charset="0"/>
              <a:buChar char="•"/>
            </a:pPr>
            <a:r>
              <a:rPr lang="en-AU" dirty="0" smtClean="0"/>
              <a:t>Respect your elders.</a:t>
            </a:r>
          </a:p>
          <a:p>
            <a:pPr>
              <a:buFont typeface="Arial" pitchFamily="34" charset="0"/>
              <a:buChar char="•"/>
            </a:pPr>
            <a:endParaRPr lang="en-AU" dirty="0" smtClean="0"/>
          </a:p>
          <a:p>
            <a:pPr>
              <a:buFont typeface="Arial" pitchFamily="34" charset="0"/>
              <a:buChar char="•"/>
            </a:pPr>
            <a:endParaRPr lang="en-AU" dirty="0"/>
          </a:p>
        </p:txBody>
      </p:sp>
      <p:sp>
        <p:nvSpPr>
          <p:cNvPr id="6" name="Footer Placeholder 5"/>
          <p:cNvSpPr>
            <a:spLocks noGrp="1"/>
          </p:cNvSpPr>
          <p:nvPr>
            <p:ph type="ftr" sz="quarter" idx="11"/>
          </p:nvPr>
        </p:nvSpPr>
        <p:spPr/>
        <p:txBody>
          <a:bodyPr/>
          <a:lstStyle/>
          <a:p>
            <a:r>
              <a:rPr lang="en-AU" smtClean="0"/>
              <a:t>www.edgalaxy.com</a:t>
            </a:r>
            <a:endParaRPr lang="en-AU"/>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Your task continued</a:t>
            </a:r>
            <a:endParaRPr lang="en-AU" dirty="0"/>
          </a:p>
        </p:txBody>
      </p:sp>
      <p:sp>
        <p:nvSpPr>
          <p:cNvPr id="3" name="Content Placeholder 2"/>
          <p:cNvSpPr>
            <a:spLocks noGrp="1"/>
          </p:cNvSpPr>
          <p:nvPr>
            <p:ph idx="1"/>
          </p:nvPr>
        </p:nvSpPr>
        <p:spPr/>
        <p:txBody>
          <a:bodyPr/>
          <a:lstStyle/>
          <a:p>
            <a:r>
              <a:rPr lang="en-AU" dirty="0" smtClean="0"/>
              <a:t>You are to create a simple cause and effect table (you can simply cut and paste mine if you want)  and identify the cause and effect and message of each of the four stories.</a:t>
            </a:r>
          </a:p>
          <a:p>
            <a:endParaRPr lang="en-AU" dirty="0"/>
          </a:p>
          <a:p>
            <a:r>
              <a:rPr lang="en-AU" dirty="0" smtClean="0"/>
              <a:t>You will be expected to share this with your peers.</a:t>
            </a:r>
            <a:endParaRPr lang="en-AU" dirty="0"/>
          </a:p>
        </p:txBody>
      </p:sp>
      <p:sp>
        <p:nvSpPr>
          <p:cNvPr id="4" name="Footer Placeholder 3"/>
          <p:cNvSpPr>
            <a:spLocks noGrp="1"/>
          </p:cNvSpPr>
          <p:nvPr>
            <p:ph type="ftr" sz="quarter" idx="11"/>
          </p:nvPr>
        </p:nvSpPr>
        <p:spPr/>
        <p:txBody>
          <a:bodyPr/>
          <a:lstStyle/>
          <a:p>
            <a:r>
              <a:rPr lang="en-AU" smtClean="0"/>
              <a:t>www.edgalaxy.com</a:t>
            </a:r>
            <a:endParaRPr lang="en-AU"/>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43</TotalTime>
  <Words>430</Words>
  <Application>Microsoft Office PowerPoint</Application>
  <PresentationFormat>On-screen Show (4:3)</PresentationFormat>
  <Paragraphs>49</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Opulent</vt:lpstr>
      <vt:lpstr>Digital Literacies</vt:lpstr>
      <vt:lpstr>The Texts</vt:lpstr>
      <vt:lpstr>The Characters</vt:lpstr>
      <vt:lpstr>Your Task</vt:lpstr>
      <vt:lpstr>Icarus – Cause and Effect</vt:lpstr>
      <vt:lpstr>Your task continued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Literacies</dc:title>
  <dc:creator>Kevin Cummins</dc:creator>
  <cp:lastModifiedBy>Shireen Richardson</cp:lastModifiedBy>
  <cp:revision>5</cp:revision>
  <dcterms:created xsi:type="dcterms:W3CDTF">2010-08-31T00:16:26Z</dcterms:created>
  <dcterms:modified xsi:type="dcterms:W3CDTF">2010-09-03T09:11:55Z</dcterms:modified>
</cp:coreProperties>
</file>